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52" y="-9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1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8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DensoArmPlotMatlab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252536" y="5018318"/>
            <a:ext cx="3312368" cy="1907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pic>
        <p:nvPicPr>
          <p:cNvPr id="9" name="Picture 8" descr="DensoArmPlotMatlab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52536" y="6021288"/>
            <a:ext cx="1570320" cy="9040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C51EA5E0-1F9F-4FF0-981A-9B1754D0E4DD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03A3812-AA76-441B-8A9D-75EBC175CC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audio" Target="../media/media3.WAV"/><Relationship Id="rId7" Type="http://schemas.openxmlformats.org/officeDocument/2006/relationships/image" Target="../media/image6.wmf"/><Relationship Id="rId12" Type="http://schemas.openxmlformats.org/officeDocument/2006/relationships/image" Target="../media/image10.png"/><Relationship Id="rId2" Type="http://schemas.microsoft.com/office/2007/relationships/media" Target="../media/media3.WAV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w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audio" Target="../media/media4.WAV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3.png"/><Relationship Id="rId2" Type="http://schemas.microsoft.com/office/2007/relationships/media" Target="../media/media4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image" Target="../media/image12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8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audio" Target="../media/media5.WAV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png"/><Relationship Id="rId2" Type="http://schemas.microsoft.com/office/2007/relationships/media" Target="../media/media5.WAV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image" Target="../media/image16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8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audio" Target="../media/media6.WAV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0.png"/><Relationship Id="rId2" Type="http://schemas.microsoft.com/office/2007/relationships/media" Target="../media/media6.WAV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11" Type="http://schemas.openxmlformats.org/officeDocument/2006/relationships/image" Target="../media/image19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8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24.png"/><Relationship Id="rId3" Type="http://schemas.openxmlformats.org/officeDocument/2006/relationships/audio" Target="../media/media7.WAV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1.wmf"/><Relationship Id="rId2" Type="http://schemas.microsoft.com/office/2007/relationships/media" Target="../media/media7.WAV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29.png"/><Relationship Id="rId3" Type="http://schemas.openxmlformats.org/officeDocument/2006/relationships/audio" Target="../media/media8.WAV"/><Relationship Id="rId7" Type="http://schemas.openxmlformats.org/officeDocument/2006/relationships/image" Target="../media/image25.wmf"/><Relationship Id="rId12" Type="http://schemas.openxmlformats.org/officeDocument/2006/relationships/image" Target="../media/image28.emf"/><Relationship Id="rId2" Type="http://schemas.microsoft.com/office/2007/relationships/media" Target="../media/media8.WAV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8.wmf"/><Relationship Id="rId5" Type="http://schemas.openxmlformats.org/officeDocument/2006/relationships/image" Target="../media/image27.emf"/><Relationship Id="rId10" Type="http://schemas.openxmlformats.org/officeDocument/2006/relationships/oleObject" Target="../embeddings/oleObject18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41013 Robotics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Week 4</a:t>
            </a:r>
            <a:endParaRPr lang="en-US" dirty="0"/>
          </a:p>
        </p:txBody>
      </p:sp>
      <p:pic>
        <p:nvPicPr>
          <p:cNvPr id="6" name="~PP71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90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Example question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 l="12400" t="37262" r="56888" b="49210"/>
          <a:stretch>
            <a:fillRect/>
          </a:stretch>
        </p:blipFill>
        <p:spPr bwMode="auto">
          <a:xfrm>
            <a:off x="0" y="2564904"/>
            <a:ext cx="889298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~PP3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55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6732240" cy="4525963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 smtClean="0"/>
              <a:t>Consider a point in the global coordinate frame p</a:t>
            </a:r>
            <a:r>
              <a:rPr lang="en-US" sz="2400" dirty="0" smtClean="0"/>
              <a:t>= [0.6,0.4,0];</a:t>
            </a:r>
          </a:p>
          <a:p>
            <a:r>
              <a:rPr lang="en-AU" sz="2400" dirty="0" smtClean="0"/>
              <a:t>Point can be show (in blue) as transform, </a:t>
            </a:r>
            <a:r>
              <a:rPr lang="en-AU" sz="2400" dirty="0" err="1" smtClean="0"/>
              <a:t>T</a:t>
            </a:r>
            <a:r>
              <a:rPr lang="en-AU" sz="2400" baseline="-25000" dirty="0" err="1" smtClean="0"/>
              <a:t>p</a:t>
            </a:r>
            <a:endParaRPr lang="en-AU" sz="2400" baseline="-25000" dirty="0" smtClean="0"/>
          </a:p>
          <a:p>
            <a:pPr lvl="1"/>
            <a:r>
              <a:rPr lang="en-AU" sz="2000" dirty="0" smtClean="0"/>
              <a:t>translated by </a:t>
            </a:r>
            <a:r>
              <a:rPr lang="en-US" sz="2000" dirty="0" smtClean="0"/>
              <a:t>[0.6,0.4,0];</a:t>
            </a:r>
          </a:p>
          <a:p>
            <a:pPr lvl="1"/>
            <a:r>
              <a:rPr lang="en-AU" sz="2000" dirty="0" smtClean="0"/>
              <a:t>No rotation (3x3 identity matrix)</a:t>
            </a:r>
          </a:p>
          <a:p>
            <a:r>
              <a:rPr lang="en-AU" sz="2400" dirty="0" smtClean="0"/>
              <a:t>Global transform, T</a:t>
            </a:r>
            <a:r>
              <a:rPr lang="en-AU" sz="2400" baseline="-25000" dirty="0" smtClean="0"/>
              <a:t>G</a:t>
            </a:r>
            <a:r>
              <a:rPr lang="en-AU" sz="2400" dirty="0" smtClean="0"/>
              <a:t> is a</a:t>
            </a:r>
          </a:p>
          <a:p>
            <a:pPr lvl="1"/>
            <a:r>
              <a:rPr lang="en-AU" sz="2000" dirty="0" smtClean="0"/>
              <a:t>translation by </a:t>
            </a:r>
            <a:r>
              <a:rPr lang="en-US" sz="2000" dirty="0" smtClean="0"/>
              <a:t>[0,0,0];</a:t>
            </a:r>
          </a:p>
          <a:p>
            <a:pPr lvl="1"/>
            <a:r>
              <a:rPr lang="en-AU" sz="2000" dirty="0" smtClean="0"/>
              <a:t>No rotation (3x3 identity matrix)</a:t>
            </a:r>
          </a:p>
          <a:p>
            <a:endParaRPr lang="en-AU" sz="2400" dirty="0" smtClean="0"/>
          </a:p>
          <a:p>
            <a:pPr lvl="1"/>
            <a:endParaRPr lang="en-AU" sz="2000" dirty="0" smtClean="0"/>
          </a:p>
          <a:p>
            <a:pPr lvl="1"/>
            <a:endParaRPr lang="en-AU" sz="2000" dirty="0" smtClean="0"/>
          </a:p>
          <a:p>
            <a:pPr lvl="1"/>
            <a:endParaRPr lang="en-US" sz="2000" dirty="0" smtClean="0"/>
          </a:p>
          <a:p>
            <a:endParaRPr lang="en-AU" sz="2400" dirty="0" smtClean="0"/>
          </a:p>
          <a:p>
            <a:r>
              <a:rPr lang="en-AU" sz="2400" dirty="0" smtClean="0"/>
              <a:t>Computed in </a:t>
            </a:r>
            <a:r>
              <a:rPr lang="en-AU" sz="2400" dirty="0" err="1" smtClean="0"/>
              <a:t>matlab</a:t>
            </a:r>
            <a:r>
              <a:rPr lang="en-AU" sz="2400" dirty="0" smtClean="0"/>
              <a:t> as </a:t>
            </a:r>
            <a:endParaRPr lang="en-AU" sz="20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Point In Global Coordinate Frame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19089" t="13725" r="24317" b="11765"/>
          <a:stretch>
            <a:fillRect/>
          </a:stretch>
        </p:blipFill>
        <p:spPr bwMode="auto">
          <a:xfrm>
            <a:off x="6371184" y="1124744"/>
            <a:ext cx="277281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475656" y="5589240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inv(eye(4)) * </a:t>
            </a:r>
            <a:r>
              <a:rPr lang="en-AU" dirty="0" err="1" smtClean="0"/>
              <a:t>transl</a:t>
            </a:r>
            <a:r>
              <a:rPr lang="en-AU" dirty="0" smtClean="0"/>
              <a:t>(</a:t>
            </a:r>
            <a:r>
              <a:rPr lang="en-US" dirty="0" smtClean="0"/>
              <a:t>0.6,0.4,0)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51520" y="3789040"/>
          <a:ext cx="8568951" cy="144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/>
                <a:gridCol w="2664296"/>
                <a:gridCol w="165618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Position in Global coordinate frame T</a:t>
                      </a:r>
                      <a:r>
                        <a:rPr lang="en-AU" sz="1800" baseline="-25000" dirty="0" smtClean="0"/>
                        <a:t>G</a:t>
                      </a:r>
                      <a:endParaRPr lang="en-AU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Rotation in T</a:t>
                      </a:r>
                      <a:r>
                        <a:rPr lang="en-AU" sz="1800" baseline="-25000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in T</a:t>
                      </a:r>
                      <a:r>
                        <a:rPr lang="en-AU" sz="1800" baseline="-25000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  <a:tr h="803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5004048" y="4437112"/>
          <a:ext cx="1803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6" imgW="1803240" imgH="736560" progId="Equation.3">
                  <p:embed/>
                </p:oleObj>
              </mc:Choice>
              <mc:Fallback>
                <p:oleObj name="Equation" r:id="rId6" imgW="1803240" imgH="73656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4437112"/>
                        <a:ext cx="18034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87624" y="4437112"/>
          <a:ext cx="19685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8" imgW="1968480" imgH="749160" progId="Equation.3">
                  <p:embed/>
                </p:oleObj>
              </mc:Choice>
              <mc:Fallback>
                <p:oleObj name="Equation" r:id="rId8" imgW="1968480" imgH="7491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437112"/>
                        <a:ext cx="196850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7740352" y="4581128"/>
          <a:ext cx="77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10" imgW="774360" imgH="457200" progId="Equation.3">
                  <p:embed/>
                </p:oleObj>
              </mc:Choice>
              <mc:Fallback>
                <p:oleObj name="Equation" r:id="rId10" imgW="774360" imgH="457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4581128"/>
                        <a:ext cx="7747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96336" y="6488668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Example 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~PP537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157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6732240" cy="4525963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 smtClean="0"/>
              <a:t>Consider a point in the global coordinate frame p</a:t>
            </a:r>
            <a:r>
              <a:rPr lang="en-US" sz="2400" dirty="0" smtClean="0"/>
              <a:t>= [0.6,0.4,0];</a:t>
            </a:r>
          </a:p>
          <a:p>
            <a:r>
              <a:rPr lang="en-AU" sz="2400" dirty="0" smtClean="0"/>
              <a:t>Point can be show (in blue) as transform, </a:t>
            </a:r>
            <a:r>
              <a:rPr lang="en-AU" sz="2400" dirty="0" err="1" smtClean="0"/>
              <a:t>T</a:t>
            </a:r>
            <a:r>
              <a:rPr lang="en-AU" sz="2400" baseline="-25000" dirty="0" err="1" smtClean="0"/>
              <a:t>p</a:t>
            </a:r>
            <a:endParaRPr lang="en-AU" sz="2400" baseline="-25000" dirty="0" smtClean="0"/>
          </a:p>
          <a:p>
            <a:pPr lvl="1"/>
            <a:r>
              <a:rPr lang="en-AU" sz="2000" dirty="0" smtClean="0"/>
              <a:t>translated by </a:t>
            </a:r>
            <a:r>
              <a:rPr lang="en-US" sz="2000" dirty="0" smtClean="0"/>
              <a:t>[0.6,0.4,0];</a:t>
            </a:r>
          </a:p>
          <a:p>
            <a:pPr lvl="1"/>
            <a:r>
              <a:rPr lang="en-AU" sz="2000" dirty="0" smtClean="0"/>
              <a:t>No rotation (3x3 identity matrix)</a:t>
            </a:r>
          </a:p>
          <a:p>
            <a:r>
              <a:rPr lang="en-AU" sz="2400" dirty="0" smtClean="0"/>
              <a:t>New coordinate frame transform, T</a:t>
            </a:r>
            <a:r>
              <a:rPr lang="en-AU" sz="2400" baseline="-25000" dirty="0" smtClean="0"/>
              <a:t>N</a:t>
            </a:r>
            <a:r>
              <a:rPr lang="en-AU" sz="2400" dirty="0" smtClean="0"/>
              <a:t> is a</a:t>
            </a:r>
          </a:p>
          <a:p>
            <a:pPr lvl="1"/>
            <a:r>
              <a:rPr lang="en-AU" sz="2000" dirty="0" smtClean="0"/>
              <a:t>translation by </a:t>
            </a:r>
            <a:r>
              <a:rPr lang="en-US" sz="2000" dirty="0" smtClean="0"/>
              <a:t>[1,1,0];</a:t>
            </a:r>
          </a:p>
          <a:p>
            <a:pPr lvl="1"/>
            <a:r>
              <a:rPr lang="en-AU" sz="2000" dirty="0" smtClean="0"/>
              <a:t>No rotation (3x3 identity matrix)</a:t>
            </a:r>
          </a:p>
          <a:p>
            <a:endParaRPr lang="en-AU" sz="2400" dirty="0" smtClean="0"/>
          </a:p>
          <a:p>
            <a:pPr lvl="1"/>
            <a:endParaRPr lang="en-AU" sz="2000" dirty="0" smtClean="0"/>
          </a:p>
          <a:p>
            <a:pPr lvl="1"/>
            <a:endParaRPr lang="en-AU" sz="2000" dirty="0" smtClean="0"/>
          </a:p>
          <a:p>
            <a:pPr lvl="1"/>
            <a:endParaRPr lang="en-US" sz="2000" dirty="0" smtClean="0"/>
          </a:p>
          <a:p>
            <a:endParaRPr lang="en-AU" sz="2400" dirty="0" smtClean="0"/>
          </a:p>
          <a:p>
            <a:r>
              <a:rPr lang="en-AU" sz="2400" dirty="0" smtClean="0"/>
              <a:t>Computed in </a:t>
            </a:r>
            <a:r>
              <a:rPr lang="en-AU" sz="2400" dirty="0" err="1" smtClean="0"/>
              <a:t>matlab</a:t>
            </a:r>
            <a:r>
              <a:rPr lang="en-AU" sz="2400" dirty="0" smtClean="0"/>
              <a:t> as </a:t>
            </a:r>
            <a:endParaRPr lang="en-AU" sz="20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 smtClean="0"/>
              <a:t>Point in A New Coordinate Frame (with only translation &amp; no rotation)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5656" y="5589240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inv(</a:t>
            </a:r>
            <a:r>
              <a:rPr lang="en-US" dirty="0" err="1" smtClean="0"/>
              <a:t>transl</a:t>
            </a:r>
            <a:r>
              <a:rPr lang="en-US" dirty="0" smtClean="0"/>
              <a:t>(1,1,0)</a:t>
            </a:r>
            <a:r>
              <a:rPr lang="en-AU" dirty="0" smtClean="0"/>
              <a:t>) * </a:t>
            </a:r>
            <a:r>
              <a:rPr lang="en-AU" dirty="0" err="1" smtClean="0"/>
              <a:t>transl</a:t>
            </a:r>
            <a:r>
              <a:rPr lang="en-AU" dirty="0" smtClean="0"/>
              <a:t>(</a:t>
            </a:r>
            <a:r>
              <a:rPr lang="en-US" dirty="0" smtClean="0"/>
              <a:t>0.6,0.4,0)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51520" y="3789040"/>
          <a:ext cx="8568951" cy="144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/>
                <a:gridCol w="2664296"/>
                <a:gridCol w="165618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Position in New coordinate frame T</a:t>
                      </a:r>
                      <a:r>
                        <a:rPr lang="en-AU" sz="1800" baseline="-25000" dirty="0" smtClean="0"/>
                        <a:t>N</a:t>
                      </a:r>
                      <a:endParaRPr lang="en-AU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Rotation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803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5004048" y="4437112"/>
          <a:ext cx="1803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5" imgW="1803240" imgH="736560" progId="Equation.3">
                  <p:embed/>
                </p:oleObj>
              </mc:Choice>
              <mc:Fallback>
                <p:oleObj name="Equation" r:id="rId5" imgW="1803240" imgH="736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4437112"/>
                        <a:ext cx="18034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187624" y="4437112"/>
          <a:ext cx="19685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7" imgW="1968480" imgH="749160" progId="Equation.3">
                  <p:embed/>
                </p:oleObj>
              </mc:Choice>
              <mc:Fallback>
                <p:oleObj name="Equation" r:id="rId7" imgW="1968480" imgH="749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4437112"/>
                        <a:ext cx="196850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7740352" y="4581128"/>
          <a:ext cx="77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9" imgW="774360" imgH="457200" progId="Equation.3">
                  <p:embed/>
                </p:oleObj>
              </mc:Choice>
              <mc:Fallback>
                <p:oleObj name="Equation" r:id="rId9" imgW="7743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4581128"/>
                        <a:ext cx="7747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96336" y="6488668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Example 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/>
          <a:srcRect l="18895" t="13915" r="22952" b="12110"/>
          <a:stretch>
            <a:fillRect/>
          </a:stretch>
        </p:blipFill>
        <p:spPr bwMode="auto">
          <a:xfrm>
            <a:off x="6443192" y="1196752"/>
            <a:ext cx="2700808" cy="257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~PP1821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90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6732240" cy="4525963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 smtClean="0"/>
              <a:t>Consider a point in the global coordinate frame p</a:t>
            </a:r>
            <a:r>
              <a:rPr lang="en-US" sz="2400" dirty="0" smtClean="0"/>
              <a:t>= [0.6,0.4,0];</a:t>
            </a:r>
          </a:p>
          <a:p>
            <a:r>
              <a:rPr lang="en-AU" sz="2400" dirty="0" smtClean="0"/>
              <a:t>Point can be show (in blue) as transform, </a:t>
            </a:r>
            <a:r>
              <a:rPr lang="en-AU" sz="2400" dirty="0" err="1" smtClean="0"/>
              <a:t>T</a:t>
            </a:r>
            <a:r>
              <a:rPr lang="en-AU" sz="2400" baseline="-25000" dirty="0" err="1" smtClean="0"/>
              <a:t>p</a:t>
            </a:r>
            <a:endParaRPr lang="en-AU" sz="2400" baseline="-25000" dirty="0" smtClean="0"/>
          </a:p>
          <a:p>
            <a:pPr lvl="1"/>
            <a:r>
              <a:rPr lang="en-AU" sz="2000" dirty="0" smtClean="0"/>
              <a:t>translated by </a:t>
            </a:r>
            <a:r>
              <a:rPr lang="en-US" sz="2000" dirty="0" smtClean="0"/>
              <a:t>[0.6,0.4,0];</a:t>
            </a:r>
          </a:p>
          <a:p>
            <a:pPr lvl="1"/>
            <a:r>
              <a:rPr lang="en-AU" sz="2000" dirty="0" smtClean="0"/>
              <a:t>No rotation (3x3 identity matrix)</a:t>
            </a:r>
          </a:p>
          <a:p>
            <a:r>
              <a:rPr lang="en-AU" sz="2400" dirty="0" smtClean="0"/>
              <a:t>New coordinate frame transform, T</a:t>
            </a:r>
            <a:r>
              <a:rPr lang="en-AU" sz="2400" baseline="-25000" dirty="0" smtClean="0"/>
              <a:t>N</a:t>
            </a:r>
            <a:r>
              <a:rPr lang="en-AU" sz="2400" dirty="0" smtClean="0"/>
              <a:t> is a</a:t>
            </a:r>
          </a:p>
          <a:p>
            <a:pPr lvl="1"/>
            <a:r>
              <a:rPr lang="en-AU" sz="2000" dirty="0" smtClean="0"/>
              <a:t>translation by </a:t>
            </a:r>
            <a:r>
              <a:rPr lang="en-US" sz="2000" dirty="0" smtClean="0"/>
              <a:t>[0,0,0];</a:t>
            </a:r>
          </a:p>
          <a:p>
            <a:pPr lvl="1"/>
            <a:r>
              <a:rPr lang="en-AU" sz="2000" dirty="0" smtClean="0"/>
              <a:t>Rotation of pi/4 about global z axis</a:t>
            </a:r>
          </a:p>
          <a:p>
            <a:endParaRPr lang="en-AU" sz="2400" dirty="0" smtClean="0"/>
          </a:p>
          <a:p>
            <a:pPr lvl="1"/>
            <a:endParaRPr lang="en-AU" sz="2000" dirty="0" smtClean="0"/>
          </a:p>
          <a:p>
            <a:pPr lvl="1"/>
            <a:endParaRPr lang="en-AU" sz="2000" dirty="0" smtClean="0"/>
          </a:p>
          <a:p>
            <a:pPr lvl="1"/>
            <a:endParaRPr lang="en-US" sz="2000" dirty="0" smtClean="0"/>
          </a:p>
          <a:p>
            <a:endParaRPr lang="en-AU" sz="2400" dirty="0" smtClean="0"/>
          </a:p>
          <a:p>
            <a:r>
              <a:rPr lang="en-AU" sz="2400" dirty="0" smtClean="0"/>
              <a:t>Computed in </a:t>
            </a:r>
            <a:r>
              <a:rPr lang="en-AU" sz="2400" dirty="0" err="1" smtClean="0"/>
              <a:t>matlab</a:t>
            </a:r>
            <a:r>
              <a:rPr lang="en-AU" sz="2400" dirty="0" smtClean="0"/>
              <a:t> as </a:t>
            </a:r>
            <a:endParaRPr lang="en-AU" sz="20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 smtClean="0"/>
              <a:t>Point in A New Coordinate Frame (with only rotation &amp; no translation)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5656" y="5589240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inv(</a:t>
            </a:r>
            <a:r>
              <a:rPr lang="en-US" dirty="0" err="1" smtClean="0"/>
              <a:t>trotz</a:t>
            </a:r>
            <a:r>
              <a:rPr lang="en-US" dirty="0" smtClean="0"/>
              <a:t>(pi/4)</a:t>
            </a:r>
            <a:r>
              <a:rPr lang="en-AU" dirty="0" smtClean="0"/>
              <a:t>) * </a:t>
            </a:r>
            <a:r>
              <a:rPr lang="en-AU" dirty="0" err="1" smtClean="0"/>
              <a:t>transl</a:t>
            </a:r>
            <a:r>
              <a:rPr lang="en-AU" dirty="0" smtClean="0"/>
              <a:t>(</a:t>
            </a:r>
            <a:r>
              <a:rPr lang="en-US" dirty="0" smtClean="0"/>
              <a:t>0.6,0.4,0)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51520" y="3789040"/>
          <a:ext cx="8568951" cy="144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/>
                <a:gridCol w="2664296"/>
                <a:gridCol w="165618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Position in New coordinate frame T</a:t>
                      </a:r>
                      <a:r>
                        <a:rPr lang="en-AU" sz="1800" baseline="-25000" dirty="0" smtClean="0"/>
                        <a:t>N</a:t>
                      </a:r>
                      <a:endParaRPr lang="en-AU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Rotation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803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4832350" y="4437063"/>
          <a:ext cx="214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5" imgW="2145960" imgH="736560" progId="Equation.3">
                  <p:embed/>
                </p:oleObj>
              </mc:Choice>
              <mc:Fallback>
                <p:oleObj name="Equation" r:id="rId5" imgW="2145960" imgH="736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350" y="4437063"/>
                        <a:ext cx="21463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16000" y="4437063"/>
          <a:ext cx="23114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7" imgW="2311200" imgH="749160" progId="Equation.3">
                  <p:embed/>
                </p:oleObj>
              </mc:Choice>
              <mc:Fallback>
                <p:oleObj name="Equation" r:id="rId7" imgW="2311200" imgH="749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4437063"/>
                        <a:ext cx="231140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7740352" y="4581128"/>
          <a:ext cx="77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9" imgW="774360" imgH="457200" progId="Equation.3">
                  <p:embed/>
                </p:oleObj>
              </mc:Choice>
              <mc:Fallback>
                <p:oleObj name="Equation" r:id="rId9" imgW="7743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4581128"/>
                        <a:ext cx="7747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96336" y="6488668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Example 2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1" cstate="print"/>
          <a:srcRect l="17542" t="15719" r="22952" b="12110"/>
          <a:stretch>
            <a:fillRect/>
          </a:stretch>
        </p:blipFill>
        <p:spPr bwMode="auto">
          <a:xfrm>
            <a:off x="6443192" y="1268760"/>
            <a:ext cx="2700808" cy="245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~PP390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131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6732240" cy="4525963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 smtClean="0"/>
              <a:t>Consider a point in the global coordinate frame p</a:t>
            </a:r>
            <a:r>
              <a:rPr lang="en-US" sz="2400" dirty="0" smtClean="0"/>
              <a:t>= [0.6,0.4,0];</a:t>
            </a:r>
          </a:p>
          <a:p>
            <a:r>
              <a:rPr lang="en-AU" sz="2400" dirty="0" smtClean="0"/>
              <a:t>Point can be show (in blue) as transform, </a:t>
            </a:r>
            <a:r>
              <a:rPr lang="en-AU" sz="2400" dirty="0" err="1" smtClean="0"/>
              <a:t>T</a:t>
            </a:r>
            <a:r>
              <a:rPr lang="en-AU" sz="2400" baseline="-25000" dirty="0" err="1" smtClean="0"/>
              <a:t>p</a:t>
            </a:r>
            <a:endParaRPr lang="en-AU" sz="2400" baseline="-25000" dirty="0" smtClean="0"/>
          </a:p>
          <a:p>
            <a:pPr lvl="1"/>
            <a:r>
              <a:rPr lang="en-AU" sz="2000" dirty="0" smtClean="0"/>
              <a:t>translated by </a:t>
            </a:r>
            <a:r>
              <a:rPr lang="en-US" sz="2000" dirty="0" smtClean="0"/>
              <a:t>[0.6,0.4,0];</a:t>
            </a:r>
          </a:p>
          <a:p>
            <a:pPr lvl="1"/>
            <a:r>
              <a:rPr lang="en-AU" sz="2000" dirty="0" smtClean="0"/>
              <a:t>No rotation (3x3 identity matrix)</a:t>
            </a:r>
          </a:p>
          <a:p>
            <a:r>
              <a:rPr lang="en-AU" sz="2400" dirty="0" smtClean="0"/>
              <a:t>New coordinate frame transform, T</a:t>
            </a:r>
            <a:r>
              <a:rPr lang="en-AU" sz="2400" baseline="-25000" dirty="0" smtClean="0"/>
              <a:t>N</a:t>
            </a:r>
            <a:r>
              <a:rPr lang="en-AU" sz="2400" dirty="0" smtClean="0"/>
              <a:t> is a</a:t>
            </a:r>
          </a:p>
          <a:p>
            <a:pPr lvl="1"/>
            <a:r>
              <a:rPr lang="en-AU" sz="2000" dirty="0" smtClean="0"/>
              <a:t>translation by </a:t>
            </a:r>
            <a:r>
              <a:rPr lang="en-US" sz="2000" dirty="0" smtClean="0"/>
              <a:t>[1,1,0];</a:t>
            </a:r>
          </a:p>
          <a:p>
            <a:pPr lvl="1"/>
            <a:r>
              <a:rPr lang="en-AU" sz="2000" dirty="0" smtClean="0"/>
              <a:t>Rotation of pi/4 about global z axis</a:t>
            </a:r>
          </a:p>
          <a:p>
            <a:endParaRPr lang="en-AU" sz="2400" dirty="0" smtClean="0"/>
          </a:p>
          <a:p>
            <a:pPr lvl="1"/>
            <a:endParaRPr lang="en-AU" sz="2000" dirty="0" smtClean="0"/>
          </a:p>
          <a:p>
            <a:pPr lvl="1"/>
            <a:endParaRPr lang="en-AU" sz="2000" dirty="0" smtClean="0"/>
          </a:p>
          <a:p>
            <a:pPr lvl="1"/>
            <a:endParaRPr lang="en-US" sz="2000" dirty="0" smtClean="0"/>
          </a:p>
          <a:p>
            <a:endParaRPr lang="en-AU" sz="2400" dirty="0" smtClean="0"/>
          </a:p>
          <a:p>
            <a:r>
              <a:rPr lang="en-AU" sz="2400" dirty="0" smtClean="0"/>
              <a:t>Computed in </a:t>
            </a:r>
            <a:r>
              <a:rPr lang="en-AU" sz="2400" dirty="0" err="1" smtClean="0"/>
              <a:t>matlab</a:t>
            </a:r>
            <a:r>
              <a:rPr lang="en-AU" sz="2400" dirty="0" smtClean="0"/>
              <a:t> as </a:t>
            </a:r>
            <a:endParaRPr lang="en-AU" sz="20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3600" dirty="0" smtClean="0"/>
              <a:t>Point in a New Coordinate Frame (with translation &amp; rotation)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5656" y="5589240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inv(</a:t>
            </a:r>
            <a:r>
              <a:rPr lang="en-US" dirty="0" err="1" smtClean="0"/>
              <a:t>transl</a:t>
            </a:r>
            <a:r>
              <a:rPr lang="en-US" dirty="0" smtClean="0"/>
              <a:t>(1,1,0) * </a:t>
            </a:r>
            <a:r>
              <a:rPr lang="en-US" dirty="0" err="1" smtClean="0"/>
              <a:t>trotz</a:t>
            </a:r>
            <a:r>
              <a:rPr lang="en-US" dirty="0" smtClean="0"/>
              <a:t>(pi/4)</a:t>
            </a:r>
            <a:r>
              <a:rPr lang="en-AU" dirty="0" smtClean="0"/>
              <a:t>) * </a:t>
            </a:r>
            <a:r>
              <a:rPr lang="en-AU" dirty="0" err="1" smtClean="0"/>
              <a:t>transl</a:t>
            </a:r>
            <a:r>
              <a:rPr lang="en-AU" dirty="0" smtClean="0"/>
              <a:t>(</a:t>
            </a:r>
            <a:r>
              <a:rPr lang="en-US" dirty="0" smtClean="0"/>
              <a:t>0.6,0.4,0)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51520" y="3789040"/>
          <a:ext cx="8568951" cy="144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/>
                <a:gridCol w="2664296"/>
                <a:gridCol w="165618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Position in New coordinate frame T</a:t>
                      </a:r>
                      <a:r>
                        <a:rPr lang="en-AU" sz="1800" baseline="-25000" dirty="0" smtClean="0"/>
                        <a:t>N</a:t>
                      </a:r>
                      <a:endParaRPr lang="en-AU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Rotation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803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4832350" y="4437063"/>
          <a:ext cx="214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5" imgW="2145960" imgH="736560" progId="Equation.3">
                  <p:embed/>
                </p:oleObj>
              </mc:Choice>
              <mc:Fallback>
                <p:oleObj name="Equation" r:id="rId5" imgW="2145960" imgH="736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350" y="4437063"/>
                        <a:ext cx="21463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16000" y="4437063"/>
          <a:ext cx="23114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7" imgW="2311200" imgH="749160" progId="Equation.3">
                  <p:embed/>
                </p:oleObj>
              </mc:Choice>
              <mc:Fallback>
                <p:oleObj name="Equation" r:id="rId7" imgW="2311200" imgH="749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0" y="4437063"/>
                        <a:ext cx="231140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7740352" y="4581128"/>
          <a:ext cx="77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9" imgW="774360" imgH="457200" progId="Equation.3">
                  <p:embed/>
                </p:oleObj>
              </mc:Choice>
              <mc:Fallback>
                <p:oleObj name="Equation" r:id="rId9" imgW="7743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4581128"/>
                        <a:ext cx="7747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96336" y="6488668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Example 3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1" cstate="print"/>
          <a:srcRect l="18895" t="17523" r="22952" b="10306"/>
          <a:stretch>
            <a:fillRect/>
          </a:stretch>
        </p:blipFill>
        <p:spPr bwMode="auto">
          <a:xfrm>
            <a:off x="6372200" y="1268760"/>
            <a:ext cx="263189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~PP1095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66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6732240" cy="4525963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 smtClean="0"/>
              <a:t>Consider a point in the global coordinate frame p</a:t>
            </a:r>
            <a:r>
              <a:rPr lang="en-US" sz="2400" dirty="0" smtClean="0"/>
              <a:t>= [0.6,0.4,0.5];</a:t>
            </a:r>
          </a:p>
          <a:p>
            <a:r>
              <a:rPr lang="en-AU" sz="2400" dirty="0" smtClean="0"/>
              <a:t>Point can be show (in blue) as transform, </a:t>
            </a:r>
            <a:r>
              <a:rPr lang="en-AU" sz="2400" dirty="0" err="1" smtClean="0"/>
              <a:t>T</a:t>
            </a:r>
            <a:r>
              <a:rPr lang="en-AU" sz="2400" baseline="-25000" dirty="0" err="1" smtClean="0"/>
              <a:t>p</a:t>
            </a:r>
            <a:endParaRPr lang="en-AU" sz="2400" baseline="-25000" dirty="0" smtClean="0"/>
          </a:p>
          <a:p>
            <a:pPr lvl="1"/>
            <a:r>
              <a:rPr lang="en-AU" sz="2000" dirty="0" smtClean="0"/>
              <a:t>translated by </a:t>
            </a:r>
            <a:r>
              <a:rPr lang="en-US" sz="2000" dirty="0" smtClean="0"/>
              <a:t>[0.6,0.4,0.5];</a:t>
            </a:r>
          </a:p>
          <a:p>
            <a:pPr lvl="1"/>
            <a:r>
              <a:rPr lang="en-AU" sz="2000" dirty="0" smtClean="0"/>
              <a:t>No rotation (3x3 identity matrix)</a:t>
            </a:r>
          </a:p>
          <a:p>
            <a:r>
              <a:rPr lang="en-AU" sz="2400" dirty="0" smtClean="0"/>
              <a:t>New coordinate frame transform, T</a:t>
            </a:r>
            <a:r>
              <a:rPr lang="en-AU" sz="2400" baseline="-25000" dirty="0" smtClean="0"/>
              <a:t>N</a:t>
            </a:r>
            <a:r>
              <a:rPr lang="en-AU" sz="2400" dirty="0" smtClean="0"/>
              <a:t> is a</a:t>
            </a:r>
          </a:p>
          <a:p>
            <a:pPr lvl="1"/>
            <a:r>
              <a:rPr lang="en-AU" sz="2000" dirty="0" smtClean="0"/>
              <a:t>translation by </a:t>
            </a:r>
            <a:r>
              <a:rPr lang="en-US" sz="2000" dirty="0" smtClean="0"/>
              <a:t>[1.1,1.2,1.3];</a:t>
            </a:r>
          </a:p>
          <a:p>
            <a:pPr lvl="1"/>
            <a:r>
              <a:rPr lang="en-AU" sz="2000" dirty="0" smtClean="0"/>
              <a:t>Rotation of pi/4 about global z axis</a:t>
            </a:r>
          </a:p>
          <a:p>
            <a:endParaRPr lang="en-AU" sz="2400" dirty="0" smtClean="0"/>
          </a:p>
          <a:p>
            <a:pPr lvl="1"/>
            <a:endParaRPr lang="en-AU" sz="2000" dirty="0" smtClean="0"/>
          </a:p>
          <a:p>
            <a:pPr lvl="1"/>
            <a:endParaRPr lang="en-AU" sz="2000" dirty="0" smtClean="0"/>
          </a:p>
          <a:p>
            <a:pPr lvl="1"/>
            <a:endParaRPr lang="en-US" sz="2000" dirty="0" smtClean="0"/>
          </a:p>
          <a:p>
            <a:endParaRPr lang="en-AU" sz="2400" dirty="0" smtClean="0"/>
          </a:p>
          <a:p>
            <a:r>
              <a:rPr lang="en-AU" sz="2400" dirty="0" smtClean="0"/>
              <a:t>Computed in </a:t>
            </a:r>
            <a:r>
              <a:rPr lang="en-AU" sz="2400" dirty="0" err="1" smtClean="0"/>
              <a:t>matlab</a:t>
            </a:r>
            <a:r>
              <a:rPr lang="en-AU" sz="2400" dirty="0" smtClean="0"/>
              <a:t> as </a:t>
            </a:r>
            <a:endParaRPr lang="en-AU" sz="20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95120" cy="1143000"/>
          </a:xfrm>
        </p:spPr>
        <p:txBody>
          <a:bodyPr>
            <a:noAutofit/>
          </a:bodyPr>
          <a:lstStyle/>
          <a:p>
            <a:r>
              <a:rPr lang="en-AU" sz="3200" dirty="0" smtClean="0"/>
              <a:t>3D Point in a New Coordinate Frame (with translation &amp; rotation)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5656" y="5589240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inv(</a:t>
            </a:r>
            <a:r>
              <a:rPr lang="en-US" dirty="0" err="1" smtClean="0"/>
              <a:t>transl</a:t>
            </a:r>
            <a:r>
              <a:rPr lang="en-US" dirty="0" smtClean="0"/>
              <a:t>(1.1,1.2,1.3) * </a:t>
            </a:r>
            <a:r>
              <a:rPr lang="en-US" dirty="0" err="1" smtClean="0"/>
              <a:t>trotz</a:t>
            </a:r>
            <a:r>
              <a:rPr lang="en-US" dirty="0" smtClean="0"/>
              <a:t>(pi/4)</a:t>
            </a:r>
            <a:r>
              <a:rPr lang="en-AU" dirty="0" smtClean="0"/>
              <a:t>) * </a:t>
            </a:r>
            <a:r>
              <a:rPr lang="en-AU" dirty="0" err="1" smtClean="0"/>
              <a:t>transl</a:t>
            </a:r>
            <a:r>
              <a:rPr lang="en-AU" dirty="0" smtClean="0"/>
              <a:t>(</a:t>
            </a:r>
            <a:r>
              <a:rPr lang="en-US" dirty="0" smtClean="0"/>
              <a:t>0.6,0.4,0.5)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51520" y="3789040"/>
          <a:ext cx="8568951" cy="144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/>
                <a:gridCol w="2664296"/>
                <a:gridCol w="165618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Position in New coordinate frame T</a:t>
                      </a:r>
                      <a:r>
                        <a:rPr lang="en-AU" sz="1800" baseline="-25000" dirty="0" smtClean="0"/>
                        <a:t>N</a:t>
                      </a:r>
                      <a:endParaRPr lang="en-AU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Rotation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803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4832350" y="4437063"/>
          <a:ext cx="214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5" imgW="2145960" imgH="736560" progId="Equation.3">
                  <p:embed/>
                </p:oleObj>
              </mc:Choice>
              <mc:Fallback>
                <p:oleObj name="Equation" r:id="rId5" imgW="2145960" imgH="736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350" y="4437063"/>
                        <a:ext cx="21463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7740352" y="4581128"/>
          <a:ext cx="77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7" imgW="774360" imgH="457200" progId="Equation.3">
                  <p:embed/>
                </p:oleObj>
              </mc:Choice>
              <mc:Fallback>
                <p:oleObj name="Equation" r:id="rId7" imgW="7743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4581128"/>
                        <a:ext cx="7747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96336" y="6488668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Example 4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 cstate="print"/>
          <a:srcRect l="22952" t="19327" r="24304" b="15719"/>
          <a:stretch>
            <a:fillRect/>
          </a:stretch>
        </p:blipFill>
        <p:spPr bwMode="auto">
          <a:xfrm>
            <a:off x="7164288" y="0"/>
            <a:ext cx="1979712" cy="182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8365739" y="1196752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dirty="0" smtClean="0"/>
              <a:t>view(2)</a:t>
            </a:r>
            <a:endParaRPr lang="en-US" sz="1600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0" cstate="print"/>
          <a:srcRect l="16229" t="18043" r="12113" b="6178"/>
          <a:stretch>
            <a:fillRect/>
          </a:stretch>
        </p:blipFill>
        <p:spPr bwMode="auto">
          <a:xfrm>
            <a:off x="7092281" y="1832535"/>
            <a:ext cx="2195736" cy="174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8365739" y="2924944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dirty="0" smtClean="0"/>
              <a:t>view(3)</a:t>
            </a:r>
            <a:endParaRPr lang="en-US" sz="1600" dirty="0"/>
          </a:p>
        </p:txBody>
      </p:sp>
      <p:graphicFrame>
        <p:nvGraphicFramePr>
          <p:cNvPr id="6153" name="Object 9"/>
          <p:cNvGraphicFramePr>
            <a:graphicFrameLocks noChangeAspect="1"/>
          </p:cNvGraphicFramePr>
          <p:nvPr/>
        </p:nvGraphicFramePr>
        <p:xfrm>
          <a:off x="965200" y="4437063"/>
          <a:ext cx="24130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11" imgW="2412720" imgH="749160" progId="Equation.3">
                  <p:embed/>
                </p:oleObj>
              </mc:Choice>
              <mc:Fallback>
                <p:oleObj name="Equation" r:id="rId11" imgW="2412720" imgH="74916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4437063"/>
                        <a:ext cx="241300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~PP2095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82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 l="12567" t="17612" r="18128" b="3135"/>
          <a:stretch>
            <a:fillRect/>
          </a:stretch>
        </p:blipFill>
        <p:spPr bwMode="auto">
          <a:xfrm>
            <a:off x="7020273" y="1752677"/>
            <a:ext cx="2123728" cy="182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6732240" cy="4525963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 smtClean="0"/>
              <a:t>Consider a transform, </a:t>
            </a:r>
            <a:r>
              <a:rPr lang="en-AU" sz="2400" dirty="0" err="1" smtClean="0"/>
              <a:t>T</a:t>
            </a:r>
            <a:r>
              <a:rPr lang="en-AU" sz="2400" baseline="-25000" dirty="0" err="1" smtClean="0"/>
              <a:t>p</a:t>
            </a:r>
            <a:r>
              <a:rPr lang="en-AU" sz="2400" dirty="0" smtClean="0"/>
              <a:t> in the global coordinate frame show (in blue)</a:t>
            </a:r>
            <a:endParaRPr lang="en-AU" sz="2400" baseline="-25000" dirty="0" smtClean="0"/>
          </a:p>
          <a:p>
            <a:pPr lvl="1"/>
            <a:r>
              <a:rPr lang="en-AU" sz="2000" dirty="0" smtClean="0"/>
              <a:t>translated by </a:t>
            </a:r>
            <a:r>
              <a:rPr lang="en-US" sz="2000" dirty="0" smtClean="0"/>
              <a:t>[0.6,0.4,0.5];</a:t>
            </a:r>
          </a:p>
          <a:p>
            <a:pPr lvl="1"/>
            <a:r>
              <a:rPr lang="en-AU" sz="2000" dirty="0" smtClean="0"/>
              <a:t>Rotation of pi/3 about global x axis</a:t>
            </a:r>
          </a:p>
          <a:p>
            <a:r>
              <a:rPr lang="en-AU" sz="2400" dirty="0" smtClean="0"/>
              <a:t>New coordinate frame transform, T</a:t>
            </a:r>
            <a:r>
              <a:rPr lang="en-AU" sz="2400" baseline="-25000" dirty="0" smtClean="0"/>
              <a:t>N</a:t>
            </a:r>
            <a:r>
              <a:rPr lang="en-AU" sz="2400" dirty="0" smtClean="0"/>
              <a:t> is a</a:t>
            </a:r>
          </a:p>
          <a:p>
            <a:pPr lvl="1"/>
            <a:r>
              <a:rPr lang="en-AU" sz="2000" dirty="0" smtClean="0"/>
              <a:t>translation by </a:t>
            </a:r>
            <a:r>
              <a:rPr lang="en-US" sz="2000" dirty="0" smtClean="0"/>
              <a:t>[1.1,1.2,1.3];</a:t>
            </a:r>
          </a:p>
          <a:p>
            <a:pPr lvl="1"/>
            <a:r>
              <a:rPr lang="en-AU" sz="2000" dirty="0" smtClean="0"/>
              <a:t>Rotation of pi/4 about global z axis</a:t>
            </a:r>
          </a:p>
          <a:p>
            <a:endParaRPr lang="en-AU" sz="2400" dirty="0" smtClean="0"/>
          </a:p>
          <a:p>
            <a:pPr lvl="1"/>
            <a:endParaRPr lang="en-AU" sz="2000" dirty="0" smtClean="0"/>
          </a:p>
          <a:p>
            <a:pPr lvl="1"/>
            <a:endParaRPr lang="en-AU" sz="2000" dirty="0" smtClean="0"/>
          </a:p>
          <a:p>
            <a:pPr lvl="1"/>
            <a:endParaRPr lang="en-US" sz="2000" dirty="0" smtClean="0"/>
          </a:p>
          <a:p>
            <a:endParaRPr lang="en-AU" sz="2400" dirty="0" smtClean="0"/>
          </a:p>
          <a:p>
            <a:r>
              <a:rPr lang="en-AU" sz="2400" dirty="0" smtClean="0"/>
              <a:t>Computed in </a:t>
            </a:r>
            <a:r>
              <a:rPr lang="en-AU" sz="2400" dirty="0" err="1" smtClean="0"/>
              <a:t>matlab</a:t>
            </a:r>
            <a:r>
              <a:rPr lang="en-AU" sz="2400" dirty="0" smtClean="0"/>
              <a:t> as </a:t>
            </a:r>
            <a:endParaRPr lang="en-AU" sz="20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95120" cy="1143000"/>
          </a:xfrm>
        </p:spPr>
        <p:txBody>
          <a:bodyPr>
            <a:noAutofit/>
          </a:bodyPr>
          <a:lstStyle/>
          <a:p>
            <a:r>
              <a:rPr lang="en-AU" sz="3200" dirty="0" smtClean="0"/>
              <a:t>Transform in a New Coordinate Frame (with translation &amp; rotation) </a:t>
            </a:r>
          </a:p>
        </p:txBody>
      </p:sp>
      <p:sp>
        <p:nvSpPr>
          <p:cNvPr id="6" name="Rectangle 5"/>
          <p:cNvSpPr/>
          <p:nvPr/>
        </p:nvSpPr>
        <p:spPr>
          <a:xfrm>
            <a:off x="683568" y="5739353"/>
            <a:ext cx="864096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700" dirty="0" smtClean="0"/>
              <a:t>inv( </a:t>
            </a:r>
            <a:r>
              <a:rPr lang="en-US" sz="1700" dirty="0" err="1" smtClean="0"/>
              <a:t>transl</a:t>
            </a:r>
            <a:r>
              <a:rPr lang="en-US" sz="1700" dirty="0" smtClean="0"/>
              <a:t>(1.1,1.2,1.3) * </a:t>
            </a:r>
            <a:r>
              <a:rPr lang="en-US" sz="1700" dirty="0" err="1" smtClean="0"/>
              <a:t>trotz</a:t>
            </a:r>
            <a:r>
              <a:rPr lang="en-US" sz="1700" dirty="0" smtClean="0"/>
              <a:t>(pi/4) </a:t>
            </a:r>
            <a:r>
              <a:rPr lang="en-AU" sz="1700" dirty="0" smtClean="0"/>
              <a:t>)   *   ( </a:t>
            </a:r>
            <a:r>
              <a:rPr lang="en-AU" sz="1700" dirty="0" err="1" smtClean="0"/>
              <a:t>transl</a:t>
            </a:r>
            <a:r>
              <a:rPr lang="en-AU" sz="1700" dirty="0" smtClean="0"/>
              <a:t>(</a:t>
            </a:r>
            <a:r>
              <a:rPr lang="en-US" sz="1700" dirty="0" smtClean="0"/>
              <a:t>0.6,0.4,0.5) * </a:t>
            </a:r>
            <a:r>
              <a:rPr lang="en-US" sz="1700" dirty="0" err="1" smtClean="0"/>
              <a:t>trotx</a:t>
            </a:r>
            <a:r>
              <a:rPr lang="en-US" sz="1700" dirty="0" smtClean="0"/>
              <a:t>(pi/3) 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51520" y="3789040"/>
          <a:ext cx="8568951" cy="144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/>
                <a:gridCol w="2664296"/>
                <a:gridCol w="1656183"/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Position in New coordinate frame T</a:t>
                      </a:r>
                      <a:r>
                        <a:rPr lang="en-AU" sz="1800" baseline="-25000" dirty="0" smtClean="0"/>
                        <a:t>N</a:t>
                      </a:r>
                      <a:endParaRPr lang="en-AU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Rotation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 err="1" smtClean="0"/>
                        <a:t>T</a:t>
                      </a:r>
                      <a:r>
                        <a:rPr lang="en-AU" sz="1800" baseline="-25000" dirty="0" err="1" smtClean="0"/>
                        <a:t>p</a:t>
                      </a:r>
                      <a:r>
                        <a:rPr lang="en-AU" sz="1800" dirty="0" smtClean="0"/>
                        <a:t> in T</a:t>
                      </a:r>
                      <a:r>
                        <a:rPr lang="en-AU" sz="1800" baseline="-25000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803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4635500" y="4437063"/>
          <a:ext cx="2540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6" imgW="2539800" imgH="736560" progId="Equation.3">
                  <p:embed/>
                </p:oleObj>
              </mc:Choice>
              <mc:Fallback>
                <p:oleObj name="Equation" r:id="rId6" imgW="2539800" imgH="7365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0" y="4437063"/>
                        <a:ext cx="254000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65200" y="4437063"/>
          <a:ext cx="24130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8" imgW="2412720" imgH="749160" progId="Equation.3">
                  <p:embed/>
                </p:oleObj>
              </mc:Choice>
              <mc:Fallback>
                <p:oleObj name="Equation" r:id="rId8" imgW="2412720" imgH="7491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4437063"/>
                        <a:ext cx="241300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7740352" y="4581128"/>
          <a:ext cx="77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10" imgW="774360" imgH="457200" progId="Equation.3">
                  <p:embed/>
                </p:oleObj>
              </mc:Choice>
              <mc:Fallback>
                <p:oleObj name="Equation" r:id="rId10" imgW="77436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4581128"/>
                        <a:ext cx="7747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96336" y="6488668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Example 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65739" y="2708920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dirty="0" smtClean="0"/>
              <a:t>view(3)</a:t>
            </a:r>
            <a:endParaRPr lang="en-US" sz="1600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12" cstate="print"/>
          <a:srcRect l="23856" t="20517" r="26596" b="14311"/>
          <a:stretch>
            <a:fillRect/>
          </a:stretch>
        </p:blipFill>
        <p:spPr bwMode="auto">
          <a:xfrm>
            <a:off x="7415809" y="0"/>
            <a:ext cx="1728191" cy="170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8365739" y="980728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dirty="0" smtClean="0"/>
              <a:t>view(2)</a:t>
            </a:r>
            <a:endParaRPr lang="en-US" sz="1600" dirty="0"/>
          </a:p>
        </p:txBody>
      </p:sp>
      <p:pic>
        <p:nvPicPr>
          <p:cNvPr id="18" name="~PP2112.WAV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594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8820472" cy="5116024"/>
          </a:xfrm>
        </p:spPr>
        <p:txBody>
          <a:bodyPr>
            <a:normAutofit/>
          </a:bodyPr>
          <a:lstStyle/>
          <a:p>
            <a:r>
              <a:rPr lang="en-AU" sz="2000" dirty="0" smtClean="0"/>
              <a:t>There are several ways of getting transform A into the coordinate frame T (i.e. inverse times another matrix in Matlab) </a:t>
            </a:r>
          </a:p>
          <a:p>
            <a:endParaRPr lang="en-AU" sz="2000" dirty="0" smtClean="0"/>
          </a:p>
          <a:p>
            <a:endParaRPr lang="en-AU" sz="2000" dirty="0" smtClean="0"/>
          </a:p>
          <a:p>
            <a:endParaRPr lang="en-AU" sz="2000" dirty="0" smtClean="0"/>
          </a:p>
          <a:p>
            <a:endParaRPr lang="en-AU" sz="2000" dirty="0" smtClean="0"/>
          </a:p>
          <a:p>
            <a:pPr marL="850392" lvl="1" indent="-457200">
              <a:buNone/>
            </a:pPr>
            <a:endParaRPr lang="en-AU" sz="1400" b="1" dirty="0" smtClean="0"/>
          </a:p>
          <a:p>
            <a:endParaRPr lang="en-AU" sz="2000" dirty="0" smtClean="0"/>
          </a:p>
          <a:p>
            <a:r>
              <a:rPr lang="en-AU" sz="2000" dirty="0" smtClean="0"/>
              <a:t>Check the difference in value (note if T == A then inv(T) * T should be equal to the identity matrix</a:t>
            </a:r>
          </a:p>
          <a:p>
            <a:r>
              <a:rPr lang="en-US" sz="2000" dirty="0" smtClean="0"/>
              <a:t>Try each when </a:t>
            </a:r>
            <a:r>
              <a:rPr lang="en-US" sz="2000" b="1" dirty="0" smtClean="0"/>
              <a:t>T = </a:t>
            </a:r>
            <a:r>
              <a:rPr lang="en-US" sz="2000" b="1" dirty="0" err="1" smtClean="0"/>
              <a:t>trotx</a:t>
            </a:r>
            <a:r>
              <a:rPr lang="en-US" sz="2000" b="1" dirty="0" smtClean="0"/>
              <a:t>(pi/4) * </a:t>
            </a:r>
            <a:r>
              <a:rPr lang="en-US" sz="2000" b="1" dirty="0" err="1" smtClean="0"/>
              <a:t>troty</a:t>
            </a:r>
            <a:r>
              <a:rPr lang="en-US" sz="2000" b="1" dirty="0" smtClean="0"/>
              <a:t>(pi/4) * </a:t>
            </a:r>
            <a:r>
              <a:rPr lang="en-US" sz="2000" b="1" dirty="0" err="1" smtClean="0"/>
              <a:t>transl</a:t>
            </a:r>
            <a:r>
              <a:rPr lang="en-US" sz="2000" b="1" dirty="0" smtClean="0"/>
              <a:t>(1.1,1.2,1.3);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Inverse 4x4 Homogenous Transformation Matrices in Matlab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5536" y="2132856"/>
          <a:ext cx="7992888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520280"/>
                <a:gridCol w="3312368"/>
              </a:tblGrid>
              <a:tr h="640080"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1) This is what I 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2) This is the way that Matlab recommends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3) This is the way Jonathan does it</a:t>
                      </a:r>
                      <a:endParaRPr lang="en-US" sz="1600" dirty="0"/>
                    </a:p>
                  </a:txBody>
                  <a:tcPr/>
                </a:tc>
              </a:tr>
              <a:tr h="951758"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inv(T)*A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T/A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 smtClean="0"/>
                        <a:t>R = T(1:3,1:3);    </a:t>
                      </a:r>
                      <a:br>
                        <a:rPr lang="en-AU" sz="1600" b="1" dirty="0" smtClean="0"/>
                      </a:br>
                      <a:r>
                        <a:rPr lang="en-AU" sz="1600" b="1" dirty="0" smtClean="0"/>
                        <a:t>t = T(1:3,4); </a:t>
                      </a:r>
                      <a:br>
                        <a:rPr lang="en-AU" sz="1600" b="1" dirty="0" smtClean="0"/>
                      </a:br>
                      <a:r>
                        <a:rPr lang="en-AU" sz="1600" b="1" dirty="0" err="1" smtClean="0"/>
                        <a:t>invT</a:t>
                      </a:r>
                      <a:r>
                        <a:rPr lang="en-AU" sz="1600" b="1" dirty="0" smtClean="0"/>
                        <a:t> = [R' -R'*t; zeros(1,3) 1]; </a:t>
                      </a:r>
                      <a:br>
                        <a:rPr lang="en-AU" sz="1600" b="1" dirty="0" smtClean="0"/>
                      </a:br>
                      <a:r>
                        <a:rPr lang="en-AU" sz="1600" b="1" dirty="0" err="1" smtClean="0"/>
                        <a:t>invT</a:t>
                      </a:r>
                      <a:r>
                        <a:rPr lang="en-AU" sz="1600" b="1" dirty="0" smtClean="0"/>
                        <a:t> * 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552" y="5229200"/>
          <a:ext cx="7992888" cy="1556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880"/>
                <a:gridCol w="1800200"/>
                <a:gridCol w="3824808"/>
              </a:tblGrid>
              <a:tr h="368072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951758">
                <a:tc>
                  <a:txBody>
                    <a:bodyPr/>
                    <a:lstStyle/>
                    <a:p>
                      <a:pPr marL="624078" indent="-514350">
                        <a:buFont typeface="+mj-lt"/>
                        <a:buNone/>
                      </a:pPr>
                      <a:r>
                        <a:rPr lang="en-US" dirty="0" smtClean="0"/>
                        <a:t>eye(4) - inv(T) *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24078" indent="-514350">
                        <a:buFont typeface="+mj-lt"/>
                        <a:buNone/>
                      </a:pPr>
                      <a:r>
                        <a:rPr lang="en-US" dirty="0" smtClean="0"/>
                        <a:t>eye(4) - T /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24078" indent="-514350">
                        <a:buFont typeface="+mj-lt"/>
                        <a:buNone/>
                      </a:pPr>
                      <a:r>
                        <a:rPr lang="de-DE" dirty="0" smtClean="0"/>
                        <a:t>R = T(1:3,1:3); </a:t>
                      </a:r>
                    </a:p>
                    <a:p>
                      <a:pPr marL="624078" indent="-514350">
                        <a:buFont typeface="+mj-lt"/>
                        <a:buNone/>
                      </a:pPr>
                      <a:r>
                        <a:rPr lang="de-DE" dirty="0" smtClean="0"/>
                        <a:t>t = T(1:3,4); </a:t>
                      </a:r>
                    </a:p>
                    <a:p>
                      <a:pPr marL="624078" indent="-514350">
                        <a:buFont typeface="+mj-lt"/>
                        <a:buNone/>
                      </a:pPr>
                      <a:r>
                        <a:rPr lang="de-DE" dirty="0" smtClean="0"/>
                        <a:t>invT = [R' -R'*t; zeros(1,3) 1]; </a:t>
                      </a:r>
                    </a:p>
                    <a:p>
                      <a:pPr marL="624078" indent="-514350">
                        <a:buFont typeface="+mj-lt"/>
                        <a:buNone/>
                      </a:pPr>
                      <a:r>
                        <a:rPr lang="en-US" dirty="0" smtClean="0"/>
                        <a:t>eye(4) - </a:t>
                      </a:r>
                      <a:r>
                        <a:rPr lang="en-US" dirty="0" err="1" smtClean="0"/>
                        <a:t>invT</a:t>
                      </a:r>
                      <a:r>
                        <a:rPr lang="en-US" dirty="0" smtClean="0"/>
                        <a:t> * 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96336" y="6488668"/>
            <a:ext cx="142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Example 6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~PP42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8685213" y="63992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11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652</TotalTime>
  <Words>740</Words>
  <Application>Microsoft Office PowerPoint</Application>
  <PresentationFormat>On-screen Show (4:3)</PresentationFormat>
  <Paragraphs>146</Paragraphs>
  <Slides>9</Slides>
  <Notes>0</Notes>
  <HiddenSlides>0</HiddenSlides>
  <MMClips>9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Concourse</vt:lpstr>
      <vt:lpstr>Microsoft Equation 3.0</vt:lpstr>
      <vt:lpstr>41013 Robotics</vt:lpstr>
      <vt:lpstr>Example question</vt:lpstr>
      <vt:lpstr>Point In Global Coordinate Frame</vt:lpstr>
      <vt:lpstr>Point in A New Coordinate Frame (with only translation &amp; no rotation) </vt:lpstr>
      <vt:lpstr>Point in A New Coordinate Frame (with only rotation &amp; no translation) </vt:lpstr>
      <vt:lpstr>Point in a New Coordinate Frame (with translation &amp; rotation) </vt:lpstr>
      <vt:lpstr>3D Point in a New Coordinate Frame (with translation &amp; rotation) </vt:lpstr>
      <vt:lpstr>Transform in a New Coordinate Frame (with translation &amp; rotation) </vt:lpstr>
      <vt:lpstr>Inverse 4x4 Homogenous Transformation Matrices in Matlab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gapaul</dc:creator>
  <cp:lastModifiedBy>CROC</cp:lastModifiedBy>
  <cp:revision>77</cp:revision>
  <dcterms:created xsi:type="dcterms:W3CDTF">2016-07-18T00:49:13Z</dcterms:created>
  <dcterms:modified xsi:type="dcterms:W3CDTF">2017-07-26T21:30:02Z</dcterms:modified>
</cp:coreProperties>
</file>